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60" autoAdjust="0"/>
    <p:restoredTop sz="94707" autoAdjust="0"/>
  </p:normalViewPr>
  <p:slideViewPr>
    <p:cSldViewPr>
      <p:cViewPr varScale="1">
        <p:scale>
          <a:sx n="88" d="100"/>
          <a:sy n="88" d="100"/>
        </p:scale>
        <p:origin x="-552"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52367F4F-1DF6-4558-B69F-55FD9796AB70}" type="datetimeFigureOut">
              <a:rPr lang="fa-IR" smtClean="0"/>
              <a:pPr/>
              <a:t>1434/01/06</a:t>
            </a:fld>
            <a:endParaRPr lang="fa-IR"/>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fa-IR"/>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47BE3A9B-2563-4883-BAE4-285BAC39C6D8}" type="slidenum">
              <a:rPr lang="fa-IR" smtClean="0"/>
              <a:pPr/>
              <a:t>‹#›</a:t>
            </a:fld>
            <a:endParaRPr lang="fa-I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2367F4F-1DF6-4558-B69F-55FD9796AB70}" type="datetimeFigureOut">
              <a:rPr lang="fa-IR" smtClean="0"/>
              <a:pPr/>
              <a:t>1434/01/06</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47BE3A9B-2563-4883-BAE4-285BAC39C6D8}" type="slidenum">
              <a:rPr lang="fa-IR" smtClean="0"/>
              <a:pPr/>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2367F4F-1DF6-4558-B69F-55FD9796AB70}" type="datetimeFigureOut">
              <a:rPr lang="fa-IR" smtClean="0"/>
              <a:pPr/>
              <a:t>1434/01/06</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47BE3A9B-2563-4883-BAE4-285BAC39C6D8}" type="slidenum">
              <a:rPr lang="fa-IR" smtClean="0"/>
              <a:pPr/>
              <a:t>‹#›</a:t>
            </a:fld>
            <a:endParaRPr lang="fa-I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2367F4F-1DF6-4558-B69F-55FD9796AB70}" type="datetimeFigureOut">
              <a:rPr lang="fa-IR" smtClean="0"/>
              <a:pPr/>
              <a:t>1434/01/06</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47BE3A9B-2563-4883-BAE4-285BAC39C6D8}" type="slidenum">
              <a:rPr lang="fa-IR" smtClean="0"/>
              <a:pPr/>
              <a:t>‹#›</a:t>
            </a:fld>
            <a:endParaRPr lang="fa-IR"/>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52367F4F-1DF6-4558-B69F-55FD9796AB70}" type="datetimeFigureOut">
              <a:rPr lang="fa-IR" smtClean="0"/>
              <a:pPr/>
              <a:t>1434/01/06</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47BE3A9B-2563-4883-BAE4-285BAC39C6D8}" type="slidenum">
              <a:rPr lang="fa-IR" smtClean="0"/>
              <a:pPr/>
              <a:t>‹#›</a:t>
            </a:fld>
            <a:endParaRPr lang="fa-IR"/>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2367F4F-1DF6-4558-B69F-55FD9796AB70}" type="datetimeFigureOut">
              <a:rPr lang="fa-IR" smtClean="0"/>
              <a:pPr/>
              <a:t>1434/01/06</a:t>
            </a:fld>
            <a:endParaRPr lang="fa-IR"/>
          </a:p>
        </p:txBody>
      </p:sp>
      <p:sp>
        <p:nvSpPr>
          <p:cNvPr id="6" name="Footer Placeholder 5"/>
          <p:cNvSpPr>
            <a:spLocks noGrp="1"/>
          </p:cNvSpPr>
          <p:nvPr>
            <p:ph type="ftr" sz="quarter" idx="11"/>
          </p:nvPr>
        </p:nvSpPr>
        <p:spPr/>
        <p:txBody>
          <a:bodyPr/>
          <a:lstStyle>
            <a:extLst/>
          </a:lstStyle>
          <a:p>
            <a:endParaRPr lang="fa-IR"/>
          </a:p>
        </p:txBody>
      </p:sp>
      <p:sp>
        <p:nvSpPr>
          <p:cNvPr id="7" name="Slide Number Placeholder 6"/>
          <p:cNvSpPr>
            <a:spLocks noGrp="1"/>
          </p:cNvSpPr>
          <p:nvPr>
            <p:ph type="sldNum" sz="quarter" idx="12"/>
          </p:nvPr>
        </p:nvSpPr>
        <p:spPr/>
        <p:txBody>
          <a:bodyPr/>
          <a:lstStyle>
            <a:extLst/>
          </a:lstStyle>
          <a:p>
            <a:fld id="{47BE3A9B-2563-4883-BAE4-285BAC39C6D8}" type="slidenum">
              <a:rPr lang="fa-IR" smtClean="0"/>
              <a:pPr/>
              <a:t>‹#›</a:t>
            </a:fld>
            <a:endParaRPr lang="fa-IR"/>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2367F4F-1DF6-4558-B69F-55FD9796AB70}" type="datetimeFigureOut">
              <a:rPr lang="fa-IR" smtClean="0"/>
              <a:pPr/>
              <a:t>1434/01/06</a:t>
            </a:fld>
            <a:endParaRPr lang="fa-IR"/>
          </a:p>
        </p:txBody>
      </p:sp>
      <p:sp>
        <p:nvSpPr>
          <p:cNvPr id="8" name="Footer Placeholder 7"/>
          <p:cNvSpPr>
            <a:spLocks noGrp="1"/>
          </p:cNvSpPr>
          <p:nvPr>
            <p:ph type="ftr" sz="quarter" idx="11"/>
          </p:nvPr>
        </p:nvSpPr>
        <p:spPr/>
        <p:txBody>
          <a:bodyPr/>
          <a:lstStyle>
            <a:extLst/>
          </a:lstStyle>
          <a:p>
            <a:endParaRPr lang="fa-IR"/>
          </a:p>
        </p:txBody>
      </p:sp>
      <p:sp>
        <p:nvSpPr>
          <p:cNvPr id="9" name="Slide Number Placeholder 8"/>
          <p:cNvSpPr>
            <a:spLocks noGrp="1"/>
          </p:cNvSpPr>
          <p:nvPr>
            <p:ph type="sldNum" sz="quarter" idx="12"/>
          </p:nvPr>
        </p:nvSpPr>
        <p:spPr/>
        <p:txBody>
          <a:bodyPr/>
          <a:lstStyle>
            <a:extLst/>
          </a:lstStyle>
          <a:p>
            <a:fld id="{47BE3A9B-2563-4883-BAE4-285BAC39C6D8}" type="slidenum">
              <a:rPr lang="fa-IR" smtClean="0"/>
              <a:pPr/>
              <a:t>‹#›</a:t>
            </a:fld>
            <a:endParaRPr lang="fa-I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52367F4F-1DF6-4558-B69F-55FD9796AB70}" type="datetimeFigureOut">
              <a:rPr lang="fa-IR" smtClean="0"/>
              <a:pPr/>
              <a:t>1434/01/06</a:t>
            </a:fld>
            <a:endParaRPr lang="fa-IR"/>
          </a:p>
        </p:txBody>
      </p:sp>
      <p:sp>
        <p:nvSpPr>
          <p:cNvPr id="4" name="Footer Placeholder 3"/>
          <p:cNvSpPr>
            <a:spLocks noGrp="1"/>
          </p:cNvSpPr>
          <p:nvPr>
            <p:ph type="ftr" sz="quarter" idx="11"/>
          </p:nvPr>
        </p:nvSpPr>
        <p:spPr/>
        <p:txBody>
          <a:bodyPr/>
          <a:lstStyle>
            <a:extLst/>
          </a:lstStyle>
          <a:p>
            <a:endParaRPr lang="fa-IR"/>
          </a:p>
        </p:txBody>
      </p:sp>
      <p:sp>
        <p:nvSpPr>
          <p:cNvPr id="5" name="Slide Number Placeholder 4"/>
          <p:cNvSpPr>
            <a:spLocks noGrp="1"/>
          </p:cNvSpPr>
          <p:nvPr>
            <p:ph type="sldNum" sz="quarter" idx="12"/>
          </p:nvPr>
        </p:nvSpPr>
        <p:spPr/>
        <p:txBody>
          <a:bodyPr/>
          <a:lstStyle>
            <a:extLst/>
          </a:lstStyle>
          <a:p>
            <a:fld id="{47BE3A9B-2563-4883-BAE4-285BAC39C6D8}" type="slidenum">
              <a:rPr lang="fa-IR" smtClean="0"/>
              <a:pPr/>
              <a:t>‹#›</a:t>
            </a:fld>
            <a:endParaRPr lang="fa-IR"/>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52367F4F-1DF6-4558-B69F-55FD9796AB70}" type="datetimeFigureOut">
              <a:rPr lang="fa-IR" smtClean="0"/>
              <a:pPr/>
              <a:t>1434/01/06</a:t>
            </a:fld>
            <a:endParaRPr lang="fa-IR"/>
          </a:p>
        </p:txBody>
      </p:sp>
      <p:sp>
        <p:nvSpPr>
          <p:cNvPr id="3" name="Footer Placeholder 2"/>
          <p:cNvSpPr>
            <a:spLocks noGrp="1"/>
          </p:cNvSpPr>
          <p:nvPr>
            <p:ph type="ftr" sz="quarter" idx="11"/>
          </p:nvPr>
        </p:nvSpPr>
        <p:spPr/>
        <p:txBody>
          <a:bodyPr/>
          <a:lstStyle>
            <a:extLst/>
          </a:lstStyle>
          <a:p>
            <a:endParaRPr lang="fa-IR"/>
          </a:p>
        </p:txBody>
      </p:sp>
      <p:sp>
        <p:nvSpPr>
          <p:cNvPr id="4" name="Slide Number Placeholder 3"/>
          <p:cNvSpPr>
            <a:spLocks noGrp="1"/>
          </p:cNvSpPr>
          <p:nvPr>
            <p:ph type="sldNum" sz="quarter" idx="12"/>
          </p:nvPr>
        </p:nvSpPr>
        <p:spPr/>
        <p:txBody>
          <a:bodyPr/>
          <a:lstStyle>
            <a:extLst/>
          </a:lstStyle>
          <a:p>
            <a:fld id="{47BE3A9B-2563-4883-BAE4-285BAC39C6D8}" type="slidenum">
              <a:rPr lang="fa-IR" smtClean="0"/>
              <a:pPr/>
              <a:t>‹#›</a:t>
            </a:fld>
            <a:endParaRPr lang="fa-I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52367F4F-1DF6-4558-B69F-55FD9796AB70}" type="datetimeFigureOut">
              <a:rPr lang="fa-IR" smtClean="0"/>
              <a:pPr/>
              <a:t>1434/01/06</a:t>
            </a:fld>
            <a:endParaRPr lang="fa-IR"/>
          </a:p>
        </p:txBody>
      </p:sp>
      <p:sp>
        <p:nvSpPr>
          <p:cNvPr id="6" name="Footer Placeholder 5"/>
          <p:cNvSpPr>
            <a:spLocks noGrp="1"/>
          </p:cNvSpPr>
          <p:nvPr>
            <p:ph type="ftr" sz="quarter" idx="11"/>
          </p:nvPr>
        </p:nvSpPr>
        <p:spPr/>
        <p:txBody>
          <a:bodyPr/>
          <a:lstStyle>
            <a:extLst/>
          </a:lstStyle>
          <a:p>
            <a:endParaRPr lang="fa-IR"/>
          </a:p>
        </p:txBody>
      </p:sp>
      <p:sp>
        <p:nvSpPr>
          <p:cNvPr id="7" name="Slide Number Placeholder 6"/>
          <p:cNvSpPr>
            <a:spLocks noGrp="1"/>
          </p:cNvSpPr>
          <p:nvPr>
            <p:ph type="sldNum" sz="quarter" idx="12"/>
          </p:nvPr>
        </p:nvSpPr>
        <p:spPr/>
        <p:txBody>
          <a:bodyPr/>
          <a:lstStyle>
            <a:extLst/>
          </a:lstStyle>
          <a:p>
            <a:fld id="{47BE3A9B-2563-4883-BAE4-285BAC39C6D8}" type="slidenum">
              <a:rPr lang="fa-IR" smtClean="0"/>
              <a:pPr/>
              <a:t>‹#›</a:t>
            </a:fld>
            <a:endParaRPr lang="fa-I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52367F4F-1DF6-4558-B69F-55FD9796AB70}" type="datetimeFigureOut">
              <a:rPr lang="fa-IR" smtClean="0"/>
              <a:pPr/>
              <a:t>1434/01/06</a:t>
            </a:fld>
            <a:endParaRPr lang="fa-IR"/>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fa-IR"/>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47BE3A9B-2563-4883-BAE4-285BAC39C6D8}" type="slidenum">
              <a:rPr lang="fa-IR" smtClean="0"/>
              <a:pPr/>
              <a:t>‹#›</a:t>
            </a:fld>
            <a:endParaRPr lang="fa-I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52367F4F-1DF6-4558-B69F-55FD9796AB70}" type="datetimeFigureOut">
              <a:rPr lang="fa-IR" smtClean="0"/>
              <a:pPr/>
              <a:t>1434/01/06</a:t>
            </a:fld>
            <a:endParaRPr lang="fa-IR"/>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fa-IR"/>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47BE3A9B-2563-4883-BAE4-285BAC39C6D8}" type="slidenum">
              <a:rPr lang="fa-IR" smtClean="0"/>
              <a:pPr/>
              <a:t>‹#›</a:t>
            </a:fld>
            <a:endParaRPr lang="fa-I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old.tebyan.net/Teb.aspx?nId=9923" TargetMode="External"/><Relationship Id="rId2" Type="http://schemas.openxmlformats.org/officeDocument/2006/relationships/hyperlink" Target="http://old.tebyan.net/Teb.aspx?nId=872" TargetMode="External"/><Relationship Id="rId1" Type="http://schemas.openxmlformats.org/officeDocument/2006/relationships/slideLayout" Target="../slideLayouts/slideLayout2.xml"/><Relationship Id="rId4" Type="http://schemas.openxmlformats.org/officeDocument/2006/relationships/hyperlink" Target="http://old.tebyan.net/Teb.aspx?nId=1997"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old.tebyan.net/Teb.aspx?nId=306" TargetMode="External"/><Relationship Id="rId2" Type="http://schemas.openxmlformats.org/officeDocument/2006/relationships/hyperlink" Target="http://old.tebyan.net/Teb.aspx?nId=265"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340768"/>
            <a:ext cx="7772400" cy="1829761"/>
          </a:xfrm>
        </p:spPr>
        <p:txBody>
          <a:bodyPr>
            <a:noAutofit/>
          </a:bodyPr>
          <a:lstStyle/>
          <a:p>
            <a:pPr algn="ctr">
              <a:lnSpc>
                <a:spcPct val="150000"/>
              </a:lnSpc>
            </a:pPr>
            <a:r>
              <a:rPr lang="ar-SA" sz="4000" dirty="0" smtClean="0">
                <a:cs typeface="+mn-cs"/>
              </a:rPr>
              <a:t>براي رفع کم خوابي چه بايد خورد ؟</a:t>
            </a:r>
            <a:r>
              <a:rPr lang="en-US" sz="2000" dirty="0" smtClean="0">
                <a:cs typeface="+mn-cs"/>
              </a:rPr>
              <a:t/>
            </a:r>
            <a:br>
              <a:rPr lang="en-US" sz="2000" dirty="0" smtClean="0">
                <a:cs typeface="+mn-cs"/>
              </a:rPr>
            </a:br>
            <a:endParaRPr lang="fa-IR" sz="2000" dirty="0" smtClean="0">
              <a:cs typeface="+mn-cs"/>
            </a:endParaRPr>
          </a:p>
        </p:txBody>
      </p:sp>
      <p:sp>
        <p:nvSpPr>
          <p:cNvPr id="3" name="Subtitle 2"/>
          <p:cNvSpPr>
            <a:spLocks noGrp="1"/>
          </p:cNvSpPr>
          <p:nvPr>
            <p:ph type="subTitle" idx="1"/>
          </p:nvPr>
        </p:nvSpPr>
        <p:spPr/>
        <p:txBody>
          <a:bodyPr/>
          <a:lstStyle/>
          <a:p>
            <a:endParaRPr lang="fa-I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88640"/>
            <a:ext cx="8229600" cy="5818651"/>
          </a:xfrm>
        </p:spPr>
        <p:txBody>
          <a:bodyPr>
            <a:normAutofit fontScale="47500" lnSpcReduction="20000"/>
          </a:bodyPr>
          <a:lstStyle/>
          <a:p>
            <a:pPr>
              <a:lnSpc>
                <a:spcPct val="170000"/>
              </a:lnSpc>
            </a:pPr>
            <a:r>
              <a:rPr lang="en-US" dirty="0" smtClean="0">
                <a:cs typeface="+mn-cs"/>
              </a:rPr>
              <a:t/>
            </a:r>
            <a:br>
              <a:rPr lang="en-US" dirty="0" smtClean="0">
                <a:cs typeface="+mn-cs"/>
              </a:rPr>
            </a:br>
            <a:r>
              <a:rPr lang="fa-IR" b="1" dirty="0" smtClean="0">
                <a:cs typeface="+mn-cs"/>
              </a:rPr>
              <a:t>قرص هاي هوش : </a:t>
            </a:r>
            <a:endParaRPr lang="en-US" dirty="0" smtClean="0">
              <a:cs typeface="+mn-cs"/>
            </a:endParaRPr>
          </a:p>
          <a:p>
            <a:pPr>
              <a:lnSpc>
                <a:spcPct val="170000"/>
              </a:lnSpc>
            </a:pPr>
            <a:r>
              <a:rPr lang="fa-IR" dirty="0" smtClean="0">
                <a:cs typeface="+mn-cs"/>
              </a:rPr>
              <a:t>1- </a:t>
            </a:r>
            <a:r>
              <a:rPr lang="fa-IR" u="sng" dirty="0" smtClean="0">
                <a:cs typeface="+mn-cs"/>
              </a:rPr>
              <a:t>اسيد فوليك : </a:t>
            </a:r>
            <a:r>
              <a:rPr lang="fa-IR" dirty="0" smtClean="0">
                <a:cs typeface="+mn-cs"/>
              </a:rPr>
              <a:t>براي رفع هموسيستئين ( اسيد آمينه خطرناك ) بدن لازم است. تحقيقات ثابت كرده است در اثر كاهش اسيد فوليك، ويتامين هاي </a:t>
            </a:r>
            <a:r>
              <a:rPr lang="en-US" dirty="0" smtClean="0">
                <a:cs typeface="+mn-cs"/>
              </a:rPr>
              <a:t>B6 </a:t>
            </a:r>
            <a:r>
              <a:rPr lang="fa-IR" dirty="0" smtClean="0">
                <a:cs typeface="+mn-cs"/>
              </a:rPr>
              <a:t> و </a:t>
            </a:r>
            <a:r>
              <a:rPr lang="en-US" dirty="0" smtClean="0">
                <a:cs typeface="+mn-cs"/>
              </a:rPr>
              <a:t>B12</a:t>
            </a:r>
            <a:r>
              <a:rPr lang="fa-IR" dirty="0" smtClean="0">
                <a:cs typeface="+mn-cs"/>
              </a:rPr>
              <a:t> در خون، مشكلاتي نظير كاهش سطح  ادراك در افراد مسن، اشكال در ياد آوري، تمركز حواس و افزايش هموسيستئين خون به وجود مي آيد.</a:t>
            </a:r>
            <a:endParaRPr lang="en-US" dirty="0" smtClean="0">
              <a:cs typeface="+mn-cs"/>
            </a:endParaRPr>
          </a:p>
          <a:p>
            <a:pPr>
              <a:lnSpc>
                <a:spcPct val="170000"/>
              </a:lnSpc>
            </a:pPr>
            <a:r>
              <a:rPr lang="fa-IR" dirty="0" smtClean="0">
                <a:cs typeface="+mn-cs"/>
              </a:rPr>
              <a:t>2- </a:t>
            </a:r>
            <a:r>
              <a:rPr lang="fa-IR" u="sng" dirty="0" smtClean="0">
                <a:cs typeface="+mn-cs"/>
              </a:rPr>
              <a:t>ويتامين </a:t>
            </a:r>
            <a:r>
              <a:rPr lang="en-US" u="sng" dirty="0" smtClean="0">
                <a:cs typeface="+mn-cs"/>
              </a:rPr>
              <a:t>B12</a:t>
            </a:r>
            <a:r>
              <a:rPr lang="fa-IR" u="sng" dirty="0" smtClean="0">
                <a:cs typeface="+mn-cs"/>
              </a:rPr>
              <a:t> : </a:t>
            </a:r>
            <a:r>
              <a:rPr lang="fa-IR" dirty="0" smtClean="0">
                <a:cs typeface="+mn-cs"/>
              </a:rPr>
              <a:t>براي نگهداري سلول هاي عصبي ضروري است. حتي اگر اين ويتامين در حداقل مقدار طبيعي باشد، براي بدن مضر است و بايستي داراي مقدار نرمال خود باشد. رفتار و حافظه افراد با مكمل دهي ويتامين هاي گروه </a:t>
            </a:r>
            <a:r>
              <a:rPr lang="en-US" dirty="0" smtClean="0">
                <a:cs typeface="+mn-cs"/>
              </a:rPr>
              <a:t>B</a:t>
            </a:r>
            <a:r>
              <a:rPr lang="fa-IR" dirty="0" smtClean="0">
                <a:cs typeface="+mn-cs"/>
              </a:rPr>
              <a:t> بهبود مي يابد. در كمبود اين ويتامين ها سطح ادراك و آگاهي كم مي شود، طوري كه كسي هم متوجه نمي شود.</a:t>
            </a:r>
            <a:endParaRPr lang="en-US" dirty="0" smtClean="0">
              <a:cs typeface="+mn-cs"/>
            </a:endParaRPr>
          </a:p>
          <a:p>
            <a:pPr>
              <a:lnSpc>
                <a:spcPct val="170000"/>
              </a:lnSpc>
            </a:pPr>
            <a:r>
              <a:rPr lang="fa-IR" dirty="0" smtClean="0">
                <a:cs typeface="+mn-cs"/>
              </a:rPr>
              <a:t>البته نبايد محتواي ويتامين </a:t>
            </a:r>
            <a:r>
              <a:rPr lang="en-US" dirty="0" smtClean="0">
                <a:cs typeface="+mn-cs"/>
              </a:rPr>
              <a:t>B</a:t>
            </a:r>
            <a:r>
              <a:rPr lang="fa-IR" dirty="0" smtClean="0">
                <a:cs typeface="+mn-cs"/>
              </a:rPr>
              <a:t> موجود در غذا را بشماريد. وجود ويتامين هاي </a:t>
            </a:r>
            <a:r>
              <a:rPr lang="en-US" dirty="0" smtClean="0">
                <a:cs typeface="+mn-cs"/>
              </a:rPr>
              <a:t>B</a:t>
            </a:r>
            <a:r>
              <a:rPr lang="fa-IR" dirty="0" smtClean="0">
                <a:cs typeface="+mn-cs"/>
              </a:rPr>
              <a:t> و</a:t>
            </a:r>
            <a:r>
              <a:rPr lang="en-US" dirty="0" smtClean="0">
                <a:cs typeface="+mn-cs"/>
              </a:rPr>
              <a:t> A </a:t>
            </a:r>
            <a:r>
              <a:rPr lang="fa-IR" dirty="0" smtClean="0">
                <a:cs typeface="+mn-cs"/>
              </a:rPr>
              <a:t>كه بيشتر از صد در صد </a:t>
            </a:r>
            <a:r>
              <a:rPr lang="en-US" dirty="0" smtClean="0">
                <a:cs typeface="+mn-cs"/>
              </a:rPr>
              <a:t>RDA</a:t>
            </a:r>
            <a:r>
              <a:rPr lang="fa-IR" dirty="0" smtClean="0">
                <a:cs typeface="+mn-cs"/>
              </a:rPr>
              <a:t> را تامين كند، سالم و موثر است.</a:t>
            </a:r>
            <a:endParaRPr lang="en-US" dirty="0" smtClean="0">
              <a:cs typeface="+mn-cs"/>
            </a:endParaRPr>
          </a:p>
          <a:p>
            <a:pPr>
              <a:lnSpc>
                <a:spcPct val="170000"/>
              </a:lnSpc>
            </a:pPr>
            <a:r>
              <a:rPr lang="fa-IR" dirty="0" smtClean="0">
                <a:cs typeface="+mn-cs"/>
              </a:rPr>
              <a:t>3- </a:t>
            </a:r>
            <a:r>
              <a:rPr lang="fa-IR" u="sng" dirty="0" smtClean="0">
                <a:cs typeface="+mn-cs"/>
              </a:rPr>
              <a:t>ويتامين </a:t>
            </a:r>
            <a:r>
              <a:rPr lang="en-US" u="sng" dirty="0" smtClean="0">
                <a:cs typeface="+mn-cs"/>
              </a:rPr>
              <a:t> E</a:t>
            </a:r>
            <a:r>
              <a:rPr lang="fa-IR" u="sng" dirty="0" smtClean="0">
                <a:cs typeface="+mn-cs"/>
              </a:rPr>
              <a:t>:</a:t>
            </a:r>
            <a:r>
              <a:rPr lang="fa-IR" dirty="0" smtClean="0">
                <a:cs typeface="+mn-cs"/>
              </a:rPr>
              <a:t> مغز شما را از آسيب حفظ مي كند. مطالعات طولاني مدت نشان داده، مكمل ويتامين </a:t>
            </a:r>
            <a:r>
              <a:rPr lang="en-US" dirty="0" smtClean="0">
                <a:cs typeface="+mn-cs"/>
              </a:rPr>
              <a:t>E</a:t>
            </a:r>
            <a:r>
              <a:rPr lang="fa-IR" dirty="0" smtClean="0">
                <a:cs typeface="+mn-cs"/>
              </a:rPr>
              <a:t> خطر بروز بيماري هاي قلبي را كاهش مي دهد ، </a:t>
            </a:r>
            <a:r>
              <a:rPr lang="en-US" dirty="0" smtClean="0">
                <a:cs typeface="+mn-cs"/>
              </a:rPr>
              <a:t>LDL</a:t>
            </a:r>
            <a:r>
              <a:rPr lang="fa-IR" dirty="0" smtClean="0">
                <a:cs typeface="+mn-cs"/>
              </a:rPr>
              <a:t> را بي اثر مي كند و احتمال لخته شدن خون را كاهش مي دهد.</a:t>
            </a:r>
            <a:endParaRPr lang="en-US" dirty="0" smtClean="0">
              <a:cs typeface="+mn-cs"/>
            </a:endParaRPr>
          </a:p>
          <a:p>
            <a:pPr>
              <a:lnSpc>
                <a:spcPct val="170000"/>
              </a:lnSpc>
            </a:pPr>
            <a:r>
              <a:rPr lang="fa-IR" dirty="0" smtClean="0">
                <a:cs typeface="+mn-cs"/>
              </a:rPr>
              <a:t>همچنين وخامت بيماري آلزايمر افراد را آهسته مي كند. اثر آنتي اكسيداني ويتامين </a:t>
            </a:r>
            <a:r>
              <a:rPr lang="en-US" dirty="0" smtClean="0">
                <a:cs typeface="+mn-cs"/>
              </a:rPr>
              <a:t>E</a:t>
            </a:r>
            <a:r>
              <a:rPr lang="fa-IR" dirty="0" smtClean="0">
                <a:cs typeface="+mn-cs"/>
              </a:rPr>
              <a:t> تشكيل پلاك هاي آميلوئيدي را كه باعث التهاب و كج شدن انتهاي اعصاب مي شوند، متوقف مي كند.</a:t>
            </a:r>
            <a:endParaRPr lang="en-US" dirty="0" smtClean="0">
              <a:cs typeface="+mn-cs"/>
            </a:endParaRPr>
          </a:p>
          <a:p>
            <a:pPr>
              <a:lnSpc>
                <a:spcPct val="170000"/>
              </a:lnSpc>
            </a:pPr>
            <a:r>
              <a:rPr lang="fa-IR" dirty="0" smtClean="0">
                <a:cs typeface="+mn-cs"/>
              </a:rPr>
              <a:t>يكي از اعمال ويتامين</a:t>
            </a:r>
            <a:r>
              <a:rPr lang="en-US" dirty="0" smtClean="0">
                <a:cs typeface="+mn-cs"/>
              </a:rPr>
              <a:t>E </a:t>
            </a:r>
            <a:r>
              <a:rPr lang="fa-IR" dirty="0" smtClean="0">
                <a:cs typeface="+mn-cs"/>
              </a:rPr>
              <a:t>  رقيق كردن خون است. مصرف روزانه 800-200 واحد بين المللي ويتامين </a:t>
            </a:r>
            <a:r>
              <a:rPr lang="en-US" dirty="0" smtClean="0">
                <a:cs typeface="+mn-cs"/>
              </a:rPr>
              <a:t>E</a:t>
            </a:r>
            <a:r>
              <a:rPr lang="fa-IR" dirty="0" smtClean="0">
                <a:cs typeface="+mn-cs"/>
              </a:rPr>
              <a:t> توصيه مي شود.</a:t>
            </a:r>
            <a:endParaRPr lang="en-US" dirty="0" smtClean="0">
              <a:cs typeface="+mn-cs"/>
            </a:endParaRPr>
          </a:p>
          <a:p>
            <a:pPr>
              <a:lnSpc>
                <a:spcPct val="170000"/>
              </a:lnSpc>
            </a:pPr>
            <a:r>
              <a:rPr lang="fa-IR" b="1" dirty="0" smtClean="0">
                <a:cs typeface="+mn-cs"/>
              </a:rPr>
              <a:t>منبع : </a:t>
            </a:r>
            <a:r>
              <a:rPr lang="en-US" b="1" dirty="0" smtClean="0">
                <a:cs typeface="+mn-cs"/>
              </a:rPr>
              <a:t>www.sleepdisorders.about.com </a:t>
            </a:r>
            <a:endParaRPr lang="en-US" dirty="0" smtClean="0">
              <a:cs typeface="+mn-cs"/>
            </a:endParaRPr>
          </a:p>
          <a:p>
            <a:endParaRPr lang="fa-I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88640"/>
            <a:ext cx="8229600" cy="5818651"/>
          </a:xfrm>
        </p:spPr>
        <p:txBody>
          <a:bodyPr>
            <a:normAutofit fontScale="62500" lnSpcReduction="20000"/>
          </a:bodyPr>
          <a:lstStyle/>
          <a:p>
            <a:pPr>
              <a:lnSpc>
                <a:spcPct val="170000"/>
              </a:lnSpc>
            </a:pPr>
            <a:r>
              <a:rPr lang="fa-IR" dirty="0" smtClean="0">
                <a:cs typeface="+mn-cs"/>
              </a:rPr>
              <a:t>امروزه همه جا درباره غذا و رژيم غذايي صحبت مي شود. ولي بايد بدانيد غذايي که مي خوريد نه تنها روي مقدار وزن و سلامتي بدن شما موثر است، بلکه روي وضعيت خواب شما نيز اثر دارد. مصرف بعضي غذاها باعث ايجاد خواب راحت مي شوند و بعضي ديگر باعث اختلال در خواب مي شوند. </a:t>
            </a:r>
            <a:endParaRPr lang="en-US" dirty="0" smtClean="0">
              <a:cs typeface="+mn-cs"/>
            </a:endParaRPr>
          </a:p>
          <a:p>
            <a:pPr>
              <a:lnSpc>
                <a:spcPct val="170000"/>
              </a:lnSpc>
            </a:pPr>
            <a:r>
              <a:rPr lang="fa-IR" dirty="0" smtClean="0">
                <a:cs typeface="+mn-cs"/>
              </a:rPr>
              <a:t>اگر مصرف غذاهاي مناسب براي خواب نتيجه نداد، مصرف ويتامين و مکمل ها ممکن است پاسخ خوبي دهد. </a:t>
            </a:r>
            <a:endParaRPr lang="en-US" dirty="0" smtClean="0">
              <a:cs typeface="+mn-cs"/>
            </a:endParaRPr>
          </a:p>
          <a:p>
            <a:pPr>
              <a:lnSpc>
                <a:spcPct val="170000"/>
              </a:lnSpc>
            </a:pPr>
            <a:r>
              <a:rPr lang="fa-IR" dirty="0" smtClean="0">
                <a:cs typeface="+mn-cs"/>
              </a:rPr>
              <a:t>غذاهايي که باعث خواب راحت مي شوند شامل: </a:t>
            </a:r>
            <a:r>
              <a:rPr lang="fa-IR" b="1" dirty="0" smtClean="0">
                <a:cs typeface="+mn-cs"/>
              </a:rPr>
              <a:t>سبزيجات سبز رنگ و برگي شکل مثل کاهو، اسفناج و... که کلروفيل فراواني دارند، غلات و نان هاي سبوس دار، قارچ ها.</a:t>
            </a:r>
            <a:endParaRPr lang="en-US" dirty="0" smtClean="0">
              <a:cs typeface="+mn-cs"/>
            </a:endParaRPr>
          </a:p>
          <a:p>
            <a:pPr>
              <a:lnSpc>
                <a:spcPct val="170000"/>
              </a:lnSpc>
            </a:pPr>
            <a:r>
              <a:rPr lang="fa-IR" dirty="0" smtClean="0">
                <a:cs typeface="+mn-cs"/>
              </a:rPr>
              <a:t>در بين ميوه ها، انواع توت ها و سبزي هاي معطري مثل ريحان و شويد براي رفع اختلالات مربوط به خواب موثرند. </a:t>
            </a:r>
            <a:endParaRPr lang="en-US" dirty="0" smtClean="0">
              <a:cs typeface="+mn-cs"/>
            </a:endParaRPr>
          </a:p>
          <a:p>
            <a:pPr>
              <a:lnSpc>
                <a:spcPct val="170000"/>
              </a:lnSpc>
            </a:pPr>
            <a:r>
              <a:rPr lang="fa-IR" b="1" dirty="0" smtClean="0">
                <a:cs typeface="+mn-cs"/>
              </a:rPr>
              <a:t>نوشيدن </a:t>
            </a:r>
            <a:r>
              <a:rPr lang="fa-IR" b="1" dirty="0" smtClean="0">
                <a:cs typeface="+mn-cs"/>
              </a:rPr>
              <a:t>يک ليوان شيرگرم در موقع خواب، مثل يک دارو باعث خواب راحت مي شود.</a:t>
            </a:r>
            <a:r>
              <a:rPr lang="fa-IR" dirty="0" smtClean="0">
                <a:cs typeface="+mn-cs"/>
              </a:rPr>
              <a:t> شير داراي اسيدآمينه تريپتوفان است. تريپتوفان در بدن تبديل به سروتونين مي شود. سروتونين يک ناقل عصبي است که باعث ايجاد خواب مي شود. ساير </a:t>
            </a:r>
            <a:r>
              <a:rPr lang="fa-IR" b="1" dirty="0" smtClean="0">
                <a:cs typeface="+mn-cs"/>
              </a:rPr>
              <a:t>غذاهاي غني از تريپتوفان شامل عسل، گوشت بوقلمون، سفيده تخم مرغ و ماهي </a:t>
            </a:r>
            <a:endParaRPr lang="fa-IR" dirty="0">
              <a:cs typeface="+mn-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88640"/>
            <a:ext cx="8229600" cy="5818651"/>
          </a:xfrm>
        </p:spPr>
        <p:txBody>
          <a:bodyPr>
            <a:normAutofit fontScale="55000" lnSpcReduction="20000"/>
          </a:bodyPr>
          <a:lstStyle/>
          <a:p>
            <a:pPr>
              <a:lnSpc>
                <a:spcPct val="170000"/>
              </a:lnSpc>
            </a:pPr>
            <a:r>
              <a:rPr lang="fa-IR" b="1" dirty="0" smtClean="0">
                <a:cs typeface="+mn-cs"/>
              </a:rPr>
              <a:t>چه چيزهايي مانع از خواب مي شوند؟ </a:t>
            </a:r>
            <a:endParaRPr lang="en-US" dirty="0" smtClean="0">
              <a:cs typeface="+mn-cs"/>
            </a:endParaRPr>
          </a:p>
          <a:p>
            <a:pPr>
              <a:lnSpc>
                <a:spcPct val="170000"/>
              </a:lnSpc>
            </a:pPr>
            <a:r>
              <a:rPr lang="fa-IR" dirty="0" smtClean="0">
                <a:cs typeface="+mn-cs"/>
              </a:rPr>
              <a:t>1- تعدادي از موادغذايي به علت داشتن ترکيبات خاص باعث ايجاد استرس و کاهش ميزان خواب مي شوند که آنها را نام مي برم : </a:t>
            </a:r>
            <a:endParaRPr lang="en-US" dirty="0" smtClean="0">
              <a:cs typeface="+mn-cs"/>
            </a:endParaRPr>
          </a:p>
          <a:p>
            <a:pPr>
              <a:lnSpc>
                <a:spcPct val="170000"/>
              </a:lnSpc>
            </a:pPr>
            <a:r>
              <a:rPr lang="fa-IR" dirty="0" smtClean="0">
                <a:cs typeface="+mn-cs"/>
              </a:rPr>
              <a:t>قهوه- نوشابه هاي سياه رنگ- چاي- شکلات کاکائويي و ساير مواد کاکائو دار- فلفل سبز- پياز- الکل- دسرهاي خيلي چرب و خيلي شيرين- سس هاي پرچرب- تنباکو.</a:t>
            </a:r>
            <a:endParaRPr lang="en-US" dirty="0" smtClean="0">
              <a:cs typeface="+mn-cs"/>
            </a:endParaRPr>
          </a:p>
          <a:p>
            <a:pPr>
              <a:lnSpc>
                <a:spcPct val="170000"/>
              </a:lnSpc>
            </a:pPr>
            <a:r>
              <a:rPr lang="fa-IR" dirty="0" smtClean="0">
                <a:cs typeface="+mn-cs"/>
              </a:rPr>
              <a:t>2- داروهايي که باعث ايجاد اختلال در خواب مي شوند، شامل موارد زير است:</a:t>
            </a:r>
            <a:endParaRPr lang="en-US" dirty="0" smtClean="0">
              <a:cs typeface="+mn-cs"/>
            </a:endParaRPr>
          </a:p>
          <a:p>
            <a:pPr>
              <a:lnSpc>
                <a:spcPct val="170000"/>
              </a:lnSpc>
            </a:pPr>
            <a:r>
              <a:rPr lang="fa-IR" dirty="0" smtClean="0">
                <a:cs typeface="+mn-cs"/>
              </a:rPr>
              <a:t>داروهاي رژيمي مثل آمفتامين- داروهاي ضد افسردگي- داروهاي ضد آسم- داروهاي سرماخوردگي که داراي </a:t>
            </a:r>
            <a:r>
              <a:rPr lang="en-US" dirty="0" err="1" smtClean="0">
                <a:cs typeface="+mn-cs"/>
              </a:rPr>
              <a:t>pseudoeghedrine</a:t>
            </a:r>
            <a:r>
              <a:rPr lang="fa-IR" dirty="0" smtClean="0">
                <a:cs typeface="+mn-cs"/>
              </a:rPr>
              <a:t> ( پزودواِفِدرين ) هستند مثل داروهاي بازکننده بيني- کاهش دهنده هاي درد که داراي کافئين هستند- هورمون هاي تيروئيدي- بعضي داروهاي فشارخون- استروئيدها و قرص هاي خواب آور.</a:t>
            </a:r>
            <a:endParaRPr lang="en-US" dirty="0" smtClean="0">
              <a:cs typeface="+mn-cs"/>
            </a:endParaRPr>
          </a:p>
          <a:p>
            <a:pPr>
              <a:lnSpc>
                <a:spcPct val="170000"/>
              </a:lnSpc>
            </a:pPr>
            <a:r>
              <a:rPr lang="fa-IR" dirty="0" smtClean="0">
                <a:cs typeface="+mn-cs"/>
              </a:rPr>
              <a:t>3- غذاهاي تند و ادويه دار باعث ناراحتي هاي گوارش يا سوزش معده مي شوند. </a:t>
            </a:r>
            <a:endParaRPr lang="en-US" dirty="0" smtClean="0">
              <a:cs typeface="+mn-cs"/>
            </a:endParaRPr>
          </a:p>
          <a:p>
            <a:pPr>
              <a:lnSpc>
                <a:spcPct val="170000"/>
              </a:lnSpc>
            </a:pPr>
            <a:r>
              <a:rPr lang="fa-IR" dirty="0" smtClean="0">
                <a:cs typeface="+mn-cs"/>
              </a:rPr>
              <a:t>4- غذاهاي خيلي شيرين يا خيلي چرب هضم نمي شوند و باعث نفخ و ساير ناراحتي گوارش مي شوند. </a:t>
            </a:r>
            <a:endParaRPr lang="en-US" dirty="0" smtClean="0">
              <a:cs typeface="+mn-cs"/>
            </a:endParaRPr>
          </a:p>
          <a:p>
            <a:pPr>
              <a:lnSpc>
                <a:spcPct val="170000"/>
              </a:lnSpc>
            </a:pPr>
            <a:r>
              <a:rPr lang="fa-IR" dirty="0" smtClean="0">
                <a:cs typeface="+mn-cs"/>
              </a:rPr>
              <a:t>5- مصرف الکل هم باعث بروز اختلالات شديدي در خوابِ شب مي شود. </a:t>
            </a:r>
            <a:endParaRPr lang="en-US" dirty="0" smtClean="0">
              <a:cs typeface="+mn-cs"/>
            </a:endParaRPr>
          </a:p>
          <a:p>
            <a:pPr>
              <a:lnSpc>
                <a:spcPct val="170000"/>
              </a:lnSpc>
            </a:pPr>
            <a:r>
              <a:rPr lang="en-US" dirty="0" smtClean="0">
                <a:cs typeface="+mn-cs"/>
              </a:rPr>
              <a:t/>
            </a:r>
            <a:br>
              <a:rPr lang="en-US" dirty="0" smtClean="0">
                <a:cs typeface="+mn-cs"/>
              </a:rPr>
            </a:br>
            <a:r>
              <a:rPr lang="fa-IR" dirty="0" smtClean="0">
                <a:cs typeface="+mn-cs"/>
              </a:rPr>
              <a:t>6- مصرف زياد غذا در شام به علت عدم هضم کامل و ايجاد درد معده ، مانع از خواب مي شود.</a:t>
            </a:r>
            <a:endParaRPr lang="en-US" dirty="0" smtClean="0">
              <a:cs typeface="+mn-cs"/>
            </a:endParaRPr>
          </a:p>
          <a:p>
            <a:pPr>
              <a:lnSpc>
                <a:spcPct val="170000"/>
              </a:lnSpc>
            </a:pPr>
            <a:endParaRPr lang="fa-IR" dirty="0">
              <a:cs typeface="+mn-c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88640"/>
            <a:ext cx="8229600" cy="5818651"/>
          </a:xfrm>
        </p:spPr>
        <p:txBody>
          <a:bodyPr>
            <a:normAutofit fontScale="85000" lnSpcReduction="20000"/>
          </a:bodyPr>
          <a:lstStyle/>
          <a:p>
            <a:pPr>
              <a:lnSpc>
                <a:spcPct val="170000"/>
              </a:lnSpc>
              <a:buNone/>
            </a:pPr>
            <a:r>
              <a:rPr lang="fa-IR" b="1" dirty="0" smtClean="0">
                <a:cs typeface="+mn-cs"/>
              </a:rPr>
              <a:t>مکمل ها و ويتامين هاي لازم براي ايجاد خواب</a:t>
            </a:r>
            <a:endParaRPr lang="en-US" dirty="0" smtClean="0">
              <a:cs typeface="+mn-cs"/>
            </a:endParaRPr>
          </a:p>
          <a:p>
            <a:pPr>
              <a:lnSpc>
                <a:spcPct val="170000"/>
              </a:lnSpc>
            </a:pPr>
            <a:r>
              <a:rPr lang="fa-IR" dirty="0" smtClean="0">
                <a:cs typeface="+mn-cs"/>
              </a:rPr>
              <a:t>اگر هيچکدام از روش هاي بالا جواب نداد، بايد مکمل هاي ويتامين و ساير مکمل هاي تجويزشده توسط پزشک را مصرف کنيد. </a:t>
            </a:r>
            <a:endParaRPr lang="en-US" dirty="0" smtClean="0">
              <a:cs typeface="+mn-cs"/>
            </a:endParaRPr>
          </a:p>
          <a:p>
            <a:pPr>
              <a:lnSpc>
                <a:spcPct val="170000"/>
              </a:lnSpc>
            </a:pPr>
            <a:r>
              <a:rPr lang="fa-IR" dirty="0" smtClean="0">
                <a:cs typeface="+mn-cs"/>
              </a:rPr>
              <a:t>1- مصرف </a:t>
            </a:r>
            <a:r>
              <a:rPr lang="fa-IR" dirty="0" smtClean="0">
                <a:cs typeface="+mn-cs"/>
                <a:hlinkClick r:id="rId2"/>
              </a:rPr>
              <a:t>کلسيم </a:t>
            </a:r>
            <a:r>
              <a:rPr lang="fa-IR" dirty="0" smtClean="0">
                <a:cs typeface="+mn-cs"/>
              </a:rPr>
              <a:t>را افزايش دهيد و مجدداً تاکيد مي کنم نوشيدن يک ليوان شيرگرم خيلي مفيد و موثر است. مي توانيد </a:t>
            </a:r>
            <a:r>
              <a:rPr lang="fa-IR" u="sng" dirty="0" smtClean="0">
                <a:cs typeface="+mn-cs"/>
                <a:hlinkClick r:id="rId3"/>
              </a:rPr>
              <a:t>مکمل هاي کلسيم</a:t>
            </a:r>
            <a:r>
              <a:rPr lang="fa-IR" dirty="0" smtClean="0">
                <a:cs typeface="+mn-cs"/>
              </a:rPr>
              <a:t> را از داروخانه تهيه کنيد. ولي حتماً با پزشک خود يا دکتر داروساز داروخانه در اين باره مشورت کنيد که کدام مکمل بهتر است؟ </a:t>
            </a:r>
            <a:endParaRPr lang="en-US" dirty="0" smtClean="0">
              <a:cs typeface="+mn-cs"/>
            </a:endParaRPr>
          </a:p>
          <a:p>
            <a:pPr>
              <a:lnSpc>
                <a:spcPct val="170000"/>
              </a:lnSpc>
            </a:pPr>
            <a:r>
              <a:rPr lang="fa-IR" dirty="0" smtClean="0">
                <a:cs typeface="+mn-cs"/>
              </a:rPr>
              <a:t>2- </a:t>
            </a:r>
            <a:r>
              <a:rPr lang="fa-IR" u="sng" dirty="0" smtClean="0">
                <a:cs typeface="+mn-cs"/>
                <a:hlinkClick r:id="rId4"/>
              </a:rPr>
              <a:t>منيزيم</a:t>
            </a:r>
            <a:r>
              <a:rPr lang="fa-IR" dirty="0" smtClean="0">
                <a:cs typeface="+mn-cs"/>
              </a:rPr>
              <a:t> نيز باعث خواب راحت مي شود که معمولاً در ترکيب مکمل هاي کلسيمي وجود دارد. منابع غذايي منيزيم شامل سبوس گندم، بادام و مخمرآبجو است. </a:t>
            </a:r>
            <a:endParaRPr lang="en-US" dirty="0" smtClean="0">
              <a:cs typeface="+mn-c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88640"/>
            <a:ext cx="8229600" cy="5818651"/>
          </a:xfrm>
        </p:spPr>
        <p:txBody>
          <a:bodyPr>
            <a:normAutofit fontScale="77500" lnSpcReduction="20000"/>
          </a:bodyPr>
          <a:lstStyle/>
          <a:p>
            <a:pPr>
              <a:lnSpc>
                <a:spcPct val="170000"/>
              </a:lnSpc>
            </a:pPr>
            <a:r>
              <a:rPr lang="fa-IR" dirty="0" smtClean="0">
                <a:cs typeface="+mn-cs"/>
              </a:rPr>
              <a:t>5</a:t>
            </a:r>
            <a:r>
              <a:rPr lang="fa-IR" dirty="0" smtClean="0"/>
              <a:t>- </a:t>
            </a:r>
            <a:r>
              <a:rPr lang="fa-IR" dirty="0" smtClean="0"/>
              <a:t>ويتامين هاي گروه </a:t>
            </a:r>
            <a:r>
              <a:rPr lang="en-US" dirty="0" smtClean="0"/>
              <a:t>B</a:t>
            </a:r>
            <a:r>
              <a:rPr lang="fa-IR" dirty="0" smtClean="0"/>
              <a:t> ، خصوصا  ً</a:t>
            </a:r>
            <a:r>
              <a:rPr lang="en-US" dirty="0" smtClean="0">
                <a:hlinkClick r:id="rId2"/>
              </a:rPr>
              <a:t>B6 </a:t>
            </a:r>
            <a:r>
              <a:rPr lang="fa-IR" dirty="0" smtClean="0"/>
              <a:t>و </a:t>
            </a:r>
            <a:r>
              <a:rPr lang="en-US" dirty="0" smtClean="0">
                <a:hlinkClick r:id="rId3"/>
              </a:rPr>
              <a:t>B12</a:t>
            </a:r>
            <a:r>
              <a:rPr lang="fa-IR" dirty="0" smtClean="0"/>
              <a:t> بسيار مفيد و مؤثر هستند و اغلب براي درمان مرض بي خوابي ( </a:t>
            </a:r>
            <a:r>
              <a:rPr lang="en-US" dirty="0" smtClean="0"/>
              <a:t>insomnia</a:t>
            </a:r>
            <a:r>
              <a:rPr lang="fa-IR" dirty="0" smtClean="0"/>
              <a:t>) مصرف مي شوند. مي توانيد شربت </a:t>
            </a:r>
            <a:r>
              <a:rPr lang="en-US" dirty="0" smtClean="0"/>
              <a:t>B</a:t>
            </a:r>
            <a:r>
              <a:rPr lang="fa-IR" dirty="0" smtClean="0"/>
              <a:t>- کمپلکس يا ساير مکمل هاي گروه </a:t>
            </a:r>
            <a:r>
              <a:rPr lang="en-US" dirty="0" smtClean="0"/>
              <a:t>B</a:t>
            </a:r>
            <a:r>
              <a:rPr lang="fa-IR" dirty="0" smtClean="0"/>
              <a:t> را تحت نظر پزشک مصرف کنيد. همچنين منابع غذايي آنها را نيز بيشتر دريافت کنيد که شامل جوانه گندم، موز، تخمه آفتابگردان و ماهي تن است. </a:t>
            </a:r>
            <a:endParaRPr lang="en-US" dirty="0" smtClean="0"/>
          </a:p>
          <a:p>
            <a:pPr>
              <a:lnSpc>
                <a:spcPct val="170000"/>
              </a:lnSpc>
            </a:pPr>
            <a:r>
              <a:rPr lang="fa-IR" dirty="0" smtClean="0"/>
              <a:t>4- مکمل ملاتونين نيز موثر است. ملاتونين هورموني است که از غده صنوبري در بدن ترشح مي شود و باعث ايجاد خواب مي شود. </a:t>
            </a:r>
          </a:p>
          <a:p>
            <a:pPr>
              <a:lnSpc>
                <a:spcPct val="150000"/>
              </a:lnSpc>
            </a:pPr>
            <a:r>
              <a:rPr lang="fa-IR" dirty="0" smtClean="0">
                <a:cs typeface="+mn-cs"/>
              </a:rPr>
              <a:t>3- </a:t>
            </a:r>
            <a:r>
              <a:rPr lang="fa-IR" dirty="0" smtClean="0">
                <a:cs typeface="+mn-cs"/>
              </a:rPr>
              <a:t>مکمل 5- هيدروکسي تريپتوفان (</a:t>
            </a:r>
            <a:r>
              <a:rPr lang="ar-SA" dirty="0" smtClean="0">
                <a:cs typeface="+mn-cs"/>
              </a:rPr>
              <a:t>5-</a:t>
            </a:r>
            <a:r>
              <a:rPr lang="en-US" dirty="0" err="1" smtClean="0">
                <a:cs typeface="+mn-cs"/>
              </a:rPr>
              <a:t>Htp</a:t>
            </a:r>
            <a:r>
              <a:rPr lang="fa-IR" dirty="0" smtClean="0">
                <a:cs typeface="+mn-cs"/>
              </a:rPr>
              <a:t>)  نيز سرعت ايجاد خواب و مرحله خواب عميق را افزايش مي دهد. </a:t>
            </a:r>
            <a:endParaRPr lang="en-US" dirty="0" smtClean="0">
              <a:cs typeface="+mn-cs"/>
            </a:endParaRPr>
          </a:p>
          <a:p>
            <a:pPr>
              <a:lnSpc>
                <a:spcPct val="150000"/>
              </a:lnSpc>
            </a:pPr>
            <a:r>
              <a:rPr lang="fa-IR" dirty="0" smtClean="0">
                <a:cs typeface="+mn-cs"/>
              </a:rPr>
              <a:t>توصيه مي کنم قبل از مصرف هر کدام از مکمل هاي بالا و حتي مکمل هاي ويتاميني با پزشک خود حتماً مشورت کنيد. ولي بايد بگويم بهترين روش براي داشتن يک خواب راحت در شب، روش طبيعي يعني مصرف غذاهاي توصيه شده مي باشد. </a:t>
            </a:r>
            <a:endParaRPr lang="en-US" dirty="0" smtClean="0">
              <a:cs typeface="+mn-cs"/>
            </a:endParaRPr>
          </a:p>
          <a:p>
            <a:pPr>
              <a:lnSpc>
                <a:spcPct val="150000"/>
              </a:lnSpc>
            </a:pPr>
            <a:endParaRPr lang="fa-IR" dirty="0">
              <a:cs typeface="+mn-c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88640"/>
            <a:ext cx="8229600" cy="6408712"/>
          </a:xfrm>
        </p:spPr>
        <p:txBody>
          <a:bodyPr>
            <a:normAutofit fontScale="47500" lnSpcReduction="20000"/>
          </a:bodyPr>
          <a:lstStyle/>
          <a:p>
            <a:pPr>
              <a:lnSpc>
                <a:spcPct val="170000"/>
              </a:lnSpc>
              <a:buNone/>
            </a:pPr>
            <a:r>
              <a:rPr lang="en-US" dirty="0" smtClean="0">
                <a:cs typeface="+mn-cs"/>
              </a:rPr>
              <a:t/>
            </a:r>
            <a:br>
              <a:rPr lang="en-US" dirty="0" smtClean="0">
                <a:cs typeface="+mn-cs"/>
              </a:rPr>
            </a:br>
            <a:r>
              <a:rPr lang="fa-IR" sz="3600" b="1" dirty="0" smtClean="0">
                <a:cs typeface="+mn-cs"/>
              </a:rPr>
              <a:t>غذاهاي تقويت كننده </a:t>
            </a:r>
            <a:r>
              <a:rPr lang="fa-IR" sz="3600" b="1" dirty="0" smtClean="0">
                <a:cs typeface="+mn-cs"/>
              </a:rPr>
              <a:t>حافظه</a:t>
            </a:r>
            <a:endParaRPr lang="en-US" dirty="0" smtClean="0">
              <a:cs typeface="+mn-cs"/>
            </a:endParaRPr>
          </a:p>
          <a:p>
            <a:pPr>
              <a:lnSpc>
                <a:spcPct val="170000"/>
              </a:lnSpc>
            </a:pPr>
            <a:r>
              <a:rPr lang="fa-IR" sz="3300" dirty="0" smtClean="0">
                <a:cs typeface="+mn-cs"/>
              </a:rPr>
              <a:t>فرآيندهاي زيادي باعث گرفتگي رگ هاي قلب، پيدايش سلول هاي سرطاني و آسيب شبكه ارتباطي اعصاب در مغز مي شوند.</a:t>
            </a:r>
            <a:endParaRPr lang="en-US" sz="3300" dirty="0" smtClean="0">
              <a:cs typeface="+mn-cs"/>
            </a:endParaRPr>
          </a:p>
          <a:p>
            <a:pPr>
              <a:lnSpc>
                <a:spcPct val="170000"/>
              </a:lnSpc>
            </a:pPr>
            <a:r>
              <a:rPr lang="fa-IR" sz="3300" dirty="0" smtClean="0">
                <a:cs typeface="+mn-cs"/>
              </a:rPr>
              <a:t>سبزيجات و ميوه ها داراي مواد آنتي اكسيداني هستند. مغز براي خنثي كردن راديكال هاي آزاد نياز به آنتي اكسيدان ها دارد. راديكال هاي آزاد به سلول هاي عصبي آسيب مي رسانند و عمل واسطه هاي شيميايي اعصاب را مختل مي كنند.</a:t>
            </a:r>
            <a:endParaRPr lang="en-US" sz="3300" dirty="0" smtClean="0">
              <a:cs typeface="+mn-cs"/>
            </a:endParaRPr>
          </a:p>
          <a:p>
            <a:pPr>
              <a:lnSpc>
                <a:spcPct val="170000"/>
              </a:lnSpc>
            </a:pPr>
            <a:r>
              <a:rPr lang="fa-IR" sz="3300" dirty="0" smtClean="0">
                <a:cs typeface="+mn-cs"/>
              </a:rPr>
              <a:t>وقتي سن شما افزايش مي يابد، قدرت دفاعي بدنتان ضعيف مي شود، در نتيجه اثر تخريبي راديكال هاي آزاد افزايش مي يابد.</a:t>
            </a:r>
            <a:endParaRPr lang="en-US" sz="3300" dirty="0" smtClean="0">
              <a:cs typeface="+mn-cs"/>
            </a:endParaRPr>
          </a:p>
          <a:p>
            <a:pPr>
              <a:lnSpc>
                <a:spcPct val="170000"/>
              </a:lnSpc>
            </a:pPr>
            <a:r>
              <a:rPr lang="fa-IR" sz="3300" dirty="0" smtClean="0">
                <a:cs typeface="+mn-cs"/>
              </a:rPr>
              <a:t>آنتي اكسيدان ها، حالت ارتجاعي رگ ها و قوت ضربان هاي قلب را حفظ مي كنند. 20 درصد خون خارج شده از قلب به مغز مي رود. هر چيزي كه مانع از جريان خون به مغز شود، قدرت يادگيري و ذهني فرد را كاهش مي دهد.</a:t>
            </a:r>
            <a:endParaRPr lang="en-US" sz="3300" dirty="0" smtClean="0">
              <a:cs typeface="+mn-cs"/>
            </a:endParaRPr>
          </a:p>
          <a:p>
            <a:pPr>
              <a:lnSpc>
                <a:spcPct val="170000"/>
              </a:lnSpc>
            </a:pPr>
            <a:r>
              <a:rPr lang="fa-IR" sz="3300" dirty="0" smtClean="0">
                <a:cs typeface="+mn-cs"/>
              </a:rPr>
              <a:t>وقتي كه جريان خون در مغز مختل شود، باعث سكته و خونريزي مغزي مي شود؛ چنين چيزي خطرناك و كشنده است. به تدريج يك سري حملات مغزي ضعيف اتفاق مي افتد كه در ابتدا باعث كاهش حافظه و فراموشي مي شود و در نهايت رگ هاي مغزي آسيب مي بينند و حالتي شبيه بيماري آلزايمر به وجود مي آيد.</a:t>
            </a:r>
            <a:endParaRPr lang="en-US" sz="3300" dirty="0" smtClean="0">
              <a:cs typeface="+mn-cs"/>
            </a:endParaRPr>
          </a:p>
          <a:p>
            <a:pPr>
              <a:lnSpc>
                <a:spcPct val="170000"/>
              </a:lnSpc>
            </a:pPr>
            <a:r>
              <a:rPr lang="fa-IR" sz="3300" dirty="0" smtClean="0">
                <a:cs typeface="+mn-cs"/>
              </a:rPr>
              <a:t>افزايش هموسسيتئين خون (اسيد آمينه اي كه از هضم پروتئين حيواني در بدن توليد مي شود) رگ هاي خوني را مجروح مي كند و باعث پيدايش پلاك ( بافت زخمي و مجروح ) مي شود.</a:t>
            </a:r>
            <a:endParaRPr lang="en-US" sz="3300" dirty="0" smtClean="0">
              <a:cs typeface="+mn-cs"/>
            </a:endParaRPr>
          </a:p>
          <a:p>
            <a:pPr>
              <a:lnSpc>
                <a:spcPct val="170000"/>
              </a:lnSpc>
            </a:pPr>
            <a:endParaRPr lang="fa-IR" dirty="0">
              <a:cs typeface="+mn-c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88640"/>
            <a:ext cx="8229600" cy="5818651"/>
          </a:xfrm>
        </p:spPr>
        <p:txBody>
          <a:bodyPr>
            <a:normAutofit/>
          </a:bodyPr>
          <a:lstStyle/>
          <a:p>
            <a:pPr>
              <a:lnSpc>
                <a:spcPct val="150000"/>
              </a:lnSpc>
            </a:pPr>
            <a:r>
              <a:rPr lang="fa-IR" sz="2100" dirty="0" smtClean="0">
                <a:cs typeface="+mn-cs"/>
              </a:rPr>
              <a:t>يك بررسي نشان داد افزايش هموسسيتئين خون، حافظه مردان مسن را كاهش مي دهد. مطالعات ديگري نيز ثابت كرده كه اين امر باعث تنگ شدن سرخرگ هاي كاروتيد ( رگ هاي بزرگي كه خون را به مغز مي رسانند) مي شود. </a:t>
            </a:r>
            <a:endParaRPr lang="en-US" sz="2100" dirty="0" smtClean="0">
              <a:cs typeface="+mn-cs"/>
            </a:endParaRPr>
          </a:p>
          <a:p>
            <a:pPr>
              <a:lnSpc>
                <a:spcPct val="150000"/>
              </a:lnSpc>
            </a:pPr>
            <a:r>
              <a:rPr lang="fa-IR" sz="2100" dirty="0" smtClean="0">
                <a:cs typeface="+mn-cs"/>
              </a:rPr>
              <a:t>فشار خون بالا، سرخرگ ها و سياهرگ ها را ملتهب مي كند و باعث تنگ شدن آنها مي شود و شرايطي را به وجود مي آورد كه پلاك ها افزايش مي يابد و سكته مغزي رخ مي دهد.</a:t>
            </a:r>
            <a:endParaRPr lang="en-US" sz="2100" dirty="0" smtClean="0">
              <a:cs typeface="+mn-cs"/>
            </a:endParaRPr>
          </a:p>
          <a:p>
            <a:pPr>
              <a:lnSpc>
                <a:spcPct val="150000"/>
              </a:lnSpc>
            </a:pPr>
            <a:r>
              <a:rPr lang="fa-IR" sz="2100" dirty="0" smtClean="0">
                <a:cs typeface="+mn-cs"/>
              </a:rPr>
              <a:t>افرادي كه به طور مزمن داراي فشار خون بالا هستند، با افزايش سن ، در يادآوري ، خلاصه كردن و بررسي مطالب دچار مشكل مي شوند. اسكن مغزي نشان مي دهد افراد دچار فشار خون بالا، بي سبب دچار حملات خفيف مغزي مي شوند. محققين مي گويند حتي افزايش جزئي فشار خون، تغييرات عمده اي در مغز به وجود مي آورد. </a:t>
            </a:r>
            <a:endParaRPr lang="en-US" sz="2100" dirty="0" smtClean="0">
              <a:cs typeface="+mn-cs"/>
            </a:endParaRPr>
          </a:p>
          <a:p>
            <a:pPr>
              <a:lnSpc>
                <a:spcPct val="150000"/>
              </a:lnSpc>
            </a:pPr>
            <a:endParaRPr lang="fa-IR" dirty="0">
              <a:cs typeface="+mn-c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88640"/>
            <a:ext cx="8229600" cy="5818651"/>
          </a:xfrm>
        </p:spPr>
        <p:txBody>
          <a:bodyPr>
            <a:normAutofit fontScale="55000" lnSpcReduction="20000"/>
          </a:bodyPr>
          <a:lstStyle/>
          <a:p>
            <a:pPr>
              <a:lnSpc>
                <a:spcPct val="170000"/>
              </a:lnSpc>
              <a:buNone/>
            </a:pPr>
            <a:r>
              <a:rPr lang="ar-SA" dirty="0" smtClean="0">
                <a:cs typeface="+mn-cs"/>
              </a:rPr>
              <a:t> </a:t>
            </a:r>
            <a:r>
              <a:rPr lang="fa-IR" sz="3600" b="1" dirty="0" smtClean="0">
                <a:cs typeface="+mn-cs"/>
              </a:rPr>
              <a:t>تغذيه و نگهداري قدرت حافظه</a:t>
            </a:r>
            <a:endParaRPr lang="en-US" dirty="0" smtClean="0">
              <a:cs typeface="+mn-cs"/>
            </a:endParaRPr>
          </a:p>
          <a:p>
            <a:pPr>
              <a:lnSpc>
                <a:spcPct val="170000"/>
              </a:lnSpc>
            </a:pPr>
            <a:r>
              <a:rPr lang="fa-IR" dirty="0" smtClean="0">
                <a:cs typeface="+mn-cs"/>
              </a:rPr>
              <a:t>- </a:t>
            </a:r>
            <a:r>
              <a:rPr lang="fa-IR" dirty="0" smtClean="0">
                <a:cs typeface="+mn-cs"/>
              </a:rPr>
              <a:t>مرحله اول، مصرف كمتر نمك و چربي هاي اشباع است. رژيم </a:t>
            </a:r>
            <a:r>
              <a:rPr lang="en-US" dirty="0" smtClean="0">
                <a:cs typeface="+mn-cs"/>
              </a:rPr>
              <a:t>DASH </a:t>
            </a:r>
            <a:r>
              <a:rPr lang="ar-SA" dirty="0" smtClean="0">
                <a:cs typeface="+mn-cs"/>
              </a:rPr>
              <a:t> </a:t>
            </a:r>
            <a:r>
              <a:rPr lang="fa-IR" dirty="0" smtClean="0">
                <a:cs typeface="+mn-cs"/>
              </a:rPr>
              <a:t>كه داراي ميوه و سبزي فراوان و لبنيات كم چرب است، همان اثر داروها را در كاهش فشار خون بالا دارد.</a:t>
            </a:r>
            <a:endParaRPr lang="en-US" dirty="0" smtClean="0">
              <a:cs typeface="+mn-cs"/>
            </a:endParaRPr>
          </a:p>
          <a:p>
            <a:pPr>
              <a:lnSpc>
                <a:spcPct val="170000"/>
              </a:lnSpc>
            </a:pPr>
            <a:r>
              <a:rPr lang="fa-IR" dirty="0" smtClean="0">
                <a:cs typeface="+mn-cs"/>
              </a:rPr>
              <a:t>2- اسيدهاي چرب امگا-3 ميزان حملات قلبي و افسردگي را كاهش مي دهد. اسيدهاي چرب غير اشباع </a:t>
            </a:r>
            <a:r>
              <a:rPr lang="en-US" dirty="0" smtClean="0">
                <a:cs typeface="+mn-cs"/>
              </a:rPr>
              <a:t>LDL</a:t>
            </a:r>
            <a:r>
              <a:rPr lang="fa-IR" dirty="0" smtClean="0">
                <a:cs typeface="+mn-cs"/>
              </a:rPr>
              <a:t> را كاهش داده و </a:t>
            </a:r>
            <a:r>
              <a:rPr lang="en-US" dirty="0" smtClean="0">
                <a:cs typeface="+mn-cs"/>
              </a:rPr>
              <a:t>HDL</a:t>
            </a:r>
            <a:r>
              <a:rPr lang="fa-IR" dirty="0" smtClean="0">
                <a:cs typeface="+mn-cs"/>
              </a:rPr>
              <a:t> را افزايش مي دهند.</a:t>
            </a:r>
            <a:endParaRPr lang="en-US" dirty="0" smtClean="0">
              <a:cs typeface="+mn-cs"/>
            </a:endParaRPr>
          </a:p>
          <a:p>
            <a:pPr>
              <a:lnSpc>
                <a:spcPct val="170000"/>
              </a:lnSpc>
            </a:pPr>
            <a:r>
              <a:rPr lang="fa-IR" dirty="0" smtClean="0">
                <a:cs typeface="+mn-cs"/>
              </a:rPr>
              <a:t>3- زغال اخته و توت فرنگي و اسفناج منبع غني آنتوسيانين هستند. آنتوسيانين توانايي سلول هاي عصبي را براي پاسخ به واسطه هاي شيميايي حفظ مي كند. همچنين مانع از تشكيل لخته هاي خوني مي شود ( رقيق كننده هاي خون) . اين سه ماده غذايي كشساني رگ هاي خوني را حفظ مي كند و انتقال پيام هاي عصبي را بهبود مي بخشد .</a:t>
            </a:r>
            <a:endParaRPr lang="en-US" dirty="0" smtClean="0">
              <a:cs typeface="+mn-cs"/>
            </a:endParaRPr>
          </a:p>
          <a:p>
            <a:pPr>
              <a:lnSpc>
                <a:spcPct val="170000"/>
              </a:lnSpc>
            </a:pPr>
            <a:r>
              <a:rPr lang="fa-IR" dirty="0" smtClean="0">
                <a:cs typeface="+mn-cs"/>
              </a:rPr>
              <a:t>اسفناج </a:t>
            </a:r>
            <a:r>
              <a:rPr lang="fa-IR" dirty="0" smtClean="0">
                <a:cs typeface="+mn-cs"/>
              </a:rPr>
              <a:t>داراي آنتي اكسيدان فراواني است كه شامل بتا كاروتن ( پيش ساز ويتامين</a:t>
            </a:r>
            <a:r>
              <a:rPr lang="en-US" dirty="0" smtClean="0">
                <a:cs typeface="+mn-cs"/>
              </a:rPr>
              <a:t>A </a:t>
            </a:r>
            <a:r>
              <a:rPr lang="fa-IR" dirty="0" smtClean="0">
                <a:cs typeface="+mn-cs"/>
              </a:rPr>
              <a:t>)، ويتامين </a:t>
            </a:r>
            <a:r>
              <a:rPr lang="en-US" dirty="0" smtClean="0">
                <a:cs typeface="+mn-cs"/>
              </a:rPr>
              <a:t>C</a:t>
            </a:r>
            <a:r>
              <a:rPr lang="fa-IR" dirty="0" smtClean="0">
                <a:cs typeface="+mn-cs"/>
              </a:rPr>
              <a:t> و اسيد فوليك است.</a:t>
            </a:r>
            <a:endParaRPr lang="en-US" dirty="0" smtClean="0">
              <a:cs typeface="+mn-cs"/>
            </a:endParaRPr>
          </a:p>
          <a:p>
            <a:pPr>
              <a:lnSpc>
                <a:spcPct val="170000"/>
              </a:lnSpc>
            </a:pPr>
            <a:r>
              <a:rPr lang="fa-IR" dirty="0" smtClean="0">
                <a:cs typeface="+mn-cs"/>
              </a:rPr>
              <a:t>4- سير تا 12 درصد ميزان كلسترول بالا را كاهش مي دهد. همچنين انعطاف پذيري رگ هاي خوني را حفظ مي كند. براي اين منظور روزانه 4 حبه سير را به صورت خام يا نيمه پخته مصرف كنيد، يا اينكه 2 تا 8 عدد كپسول 50 ميلي گرمي را كه حاوي عصاره سير است بخوريد.</a:t>
            </a:r>
            <a:endParaRPr lang="en-US" dirty="0" smtClean="0">
              <a:cs typeface="+mn-cs"/>
            </a:endParaRPr>
          </a:p>
          <a:p>
            <a:pPr>
              <a:lnSpc>
                <a:spcPct val="170000"/>
              </a:lnSpc>
            </a:pPr>
            <a:endParaRPr lang="fa-IR" dirty="0">
              <a:cs typeface="+mn-c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88640"/>
            <a:ext cx="8229600" cy="5818651"/>
          </a:xfrm>
        </p:spPr>
        <p:txBody>
          <a:bodyPr/>
          <a:lstStyle/>
          <a:p>
            <a:pPr>
              <a:lnSpc>
                <a:spcPct val="150000"/>
              </a:lnSpc>
            </a:pPr>
            <a:r>
              <a:rPr lang="fa-IR" dirty="0" smtClean="0">
                <a:cs typeface="+mn-cs"/>
              </a:rPr>
              <a:t>5- سويا نيز كلسترول خون را كاهش مي دهد. موادي در سويا وجود دارد كه از اكسيده شدن </a:t>
            </a:r>
            <a:r>
              <a:rPr lang="en-US" dirty="0" smtClean="0">
                <a:cs typeface="+mn-cs"/>
              </a:rPr>
              <a:t>LDL</a:t>
            </a:r>
            <a:r>
              <a:rPr lang="fa-IR" dirty="0" smtClean="0">
                <a:cs typeface="+mn-cs"/>
              </a:rPr>
              <a:t> جلوگيري مي كنند و مانع از اثرات آتروژنيك راديكال هاي آزاد ( تشكيل پلاك در ديواره داخلي سرخرگ ها ) مي شود.</a:t>
            </a:r>
            <a:endParaRPr lang="en-US" dirty="0" smtClean="0">
              <a:cs typeface="+mn-cs"/>
            </a:endParaRPr>
          </a:p>
          <a:p>
            <a:pPr>
              <a:lnSpc>
                <a:spcPct val="150000"/>
              </a:lnSpc>
            </a:pPr>
            <a:r>
              <a:rPr lang="fa-IR" dirty="0" smtClean="0">
                <a:cs typeface="+mn-cs"/>
              </a:rPr>
              <a:t>اثر سويا در كاهش كلسترول فقط براي افراد دچار كلسترول بالا موثر است، ولي اثر آنتي اكسيداني آن براي همه افراد مفيد است.</a:t>
            </a:r>
            <a:endParaRPr lang="en-US" dirty="0" smtClean="0">
              <a:cs typeface="+mn-cs"/>
            </a:endParaRPr>
          </a:p>
          <a:p>
            <a:pPr>
              <a:lnSpc>
                <a:spcPct val="150000"/>
              </a:lnSpc>
            </a:pPr>
            <a:r>
              <a:rPr lang="fa-IR" dirty="0" smtClean="0">
                <a:cs typeface="+mn-cs"/>
              </a:rPr>
              <a:t>فيتواستروژن هاي سويا، هورمون هاي گياهي هستند كه محققين اعتقاد دارند مانند هورمون استروژن باعث تقويت حافظه مي شوند.</a:t>
            </a:r>
            <a:endParaRPr lang="en-US" dirty="0" smtClean="0">
              <a:cs typeface="+mn-cs"/>
            </a:endParaRPr>
          </a:p>
          <a:p>
            <a:pPr>
              <a:lnSpc>
                <a:spcPct val="150000"/>
              </a:lnSpc>
            </a:pPr>
            <a:endParaRPr lang="fa-IR" dirty="0">
              <a:cs typeface="+mn-cs"/>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10</TotalTime>
  <Words>741</Words>
  <Application>Microsoft Office PowerPoint</Application>
  <PresentationFormat>On-screen Show (4:3)</PresentationFormat>
  <Paragraphs>50</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Concourse</vt:lpstr>
      <vt:lpstr>براي رفع کم خوابي چه بايد خورد ؟ </vt:lpstr>
      <vt:lpstr>Slide 2</vt:lpstr>
      <vt:lpstr>Slide 3</vt:lpstr>
      <vt:lpstr>Slide 4</vt:lpstr>
      <vt:lpstr>Slide 5</vt:lpstr>
      <vt:lpstr>Slide 6</vt:lpstr>
      <vt:lpstr>Slide 7</vt:lpstr>
      <vt:lpstr>Slide 8</vt:lpstr>
      <vt:lpstr>Slide 9</vt:lpstr>
      <vt:lpstr>Slide 10</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ebnehoseiniz1</dc:creator>
  <cp:lastModifiedBy>ebnehoseiniz1</cp:lastModifiedBy>
  <cp:revision>5</cp:revision>
  <dcterms:created xsi:type="dcterms:W3CDTF">2012-11-18T07:37:35Z</dcterms:created>
  <dcterms:modified xsi:type="dcterms:W3CDTF">2012-11-19T09:06:25Z</dcterms:modified>
</cp:coreProperties>
</file>